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149D3E5-B81F-4BB2-B993-D60DEF182D78}" type="datetimeFigureOut">
              <a:rPr lang="en-US" smtClean="0"/>
              <a:t>10/2/2012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B52B3AD-CD0C-4CBF-9143-E3B431D9DBDE}"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49D3E5-B81F-4BB2-B993-D60DEF182D78}"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49D3E5-B81F-4BB2-B993-D60DEF182D78}"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49D3E5-B81F-4BB2-B993-D60DEF182D78}"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49D3E5-B81F-4BB2-B993-D60DEF182D78}"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149D3E5-B81F-4BB2-B993-D60DEF182D78}"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52B3AD-CD0C-4CBF-9143-E3B431D9DBDE}"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149D3E5-B81F-4BB2-B993-D60DEF182D78}"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49D3E5-B81F-4BB2-B993-D60DEF182D78}" type="datetimeFigureOut">
              <a:rPr lang="en-US" smtClean="0"/>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49D3E5-B81F-4BB2-B993-D60DEF182D78}"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149D3E5-B81F-4BB2-B993-D60DEF182D78}" type="datetimeFigureOut">
              <a:rPr lang="en-US" smtClean="0"/>
              <a:t>10/2/2012</a:t>
            </a:fld>
            <a:endParaRPr lang="en-US"/>
          </a:p>
        </p:txBody>
      </p:sp>
      <p:sp>
        <p:nvSpPr>
          <p:cNvPr id="7" name="Slide Number Placeholder 6"/>
          <p:cNvSpPr>
            <a:spLocks noGrp="1"/>
          </p:cNvSpPr>
          <p:nvPr>
            <p:ph type="sldNum" sz="quarter" idx="12"/>
          </p:nvPr>
        </p:nvSpPr>
        <p:spPr/>
        <p:txBody>
          <a:bodyPr/>
          <a:lstStyle/>
          <a:p>
            <a:fld id="{5B52B3AD-CD0C-4CBF-9143-E3B431D9DBDE}"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49D3E5-B81F-4BB2-B993-D60DEF182D78}" type="datetimeFigureOut">
              <a:rPr lang="en-US" smtClean="0"/>
              <a:t>10/2/2012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5B52B3AD-CD0C-4CBF-9143-E3B431D9DB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149D3E5-B81F-4BB2-B993-D60DEF182D78}" type="datetimeFigureOut">
              <a:rPr lang="en-US" smtClean="0"/>
              <a:t>10/2/2012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B52B3AD-CD0C-4CBF-9143-E3B431D9DBD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2</a:t>
            </a:r>
            <a:endParaRPr lang="en-US" dirty="0"/>
          </a:p>
        </p:txBody>
      </p:sp>
    </p:spTree>
    <p:extLst>
      <p:ext uri="{BB962C8B-B14F-4D97-AF65-F5344CB8AC3E}">
        <p14:creationId xmlns:p14="http://schemas.microsoft.com/office/powerpoint/2010/main" val="30418831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b="1"/>
              <a:t>Review</a:t>
            </a:r>
          </a:p>
        </p:txBody>
      </p:sp>
      <p:sp>
        <p:nvSpPr>
          <p:cNvPr id="8195" name="Rectangle 3"/>
          <p:cNvSpPr>
            <a:spLocks noGrp="1" noChangeArrowheads="1"/>
          </p:cNvSpPr>
          <p:nvPr>
            <p:ph idx="1"/>
          </p:nvPr>
        </p:nvSpPr>
        <p:spPr>
          <a:xfrm>
            <a:off x="457200" y="1600200"/>
            <a:ext cx="8382000" cy="4525963"/>
          </a:xfrm>
        </p:spPr>
        <p:txBody>
          <a:bodyPr/>
          <a:lstStyle/>
          <a:p>
            <a:pPr marL="609600" indent="-609600">
              <a:buFontTx/>
              <a:buAutoNum type="arabicPeriod"/>
            </a:pPr>
            <a:endParaRPr lang="en-US" b="1" dirty="0" smtClean="0"/>
          </a:p>
          <a:p>
            <a:pPr marL="609600" indent="-609600">
              <a:buFontTx/>
              <a:buAutoNum type="arabicPeriod"/>
            </a:pPr>
            <a:r>
              <a:rPr lang="en-US" b="1" dirty="0" smtClean="0"/>
              <a:t>Theme </a:t>
            </a:r>
            <a:r>
              <a:rPr lang="en-US" b="1" dirty="0"/>
              <a:t>is what we can learn from a story.</a:t>
            </a:r>
          </a:p>
          <a:p>
            <a:pPr marL="609600" indent="-609600">
              <a:buFontTx/>
              <a:buAutoNum type="arabicPeriod"/>
            </a:pPr>
            <a:r>
              <a:rPr lang="en-US" b="1" dirty="0"/>
              <a:t>Themes must be inferred. </a:t>
            </a:r>
          </a:p>
          <a:p>
            <a:pPr marL="609600" indent="-609600">
              <a:buFontTx/>
              <a:buAutoNum type="arabicPeriod"/>
            </a:pPr>
            <a:r>
              <a:rPr lang="en-US" b="1" dirty="0"/>
              <a:t>Themes are about the BIG world.  </a:t>
            </a:r>
          </a:p>
        </p:txBody>
      </p:sp>
    </p:spTree>
    <p:extLst>
      <p:ext uri="{BB962C8B-B14F-4D97-AF65-F5344CB8AC3E}">
        <p14:creationId xmlns:p14="http://schemas.microsoft.com/office/powerpoint/2010/main" val="1070988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pPr marL="0" indent="0">
              <a:buNone/>
            </a:pPr>
            <a:r>
              <a:rPr lang="en-US" sz="4400" dirty="0" smtClean="0"/>
              <a:t>DOL</a:t>
            </a:r>
          </a:p>
          <a:p>
            <a:pPr marL="0" indent="0">
              <a:buNone/>
            </a:pPr>
            <a:r>
              <a:rPr lang="en-US" sz="4400" dirty="0" smtClean="0"/>
              <a:t>Work with theme </a:t>
            </a:r>
            <a:r>
              <a:rPr lang="en-US" sz="4400" dirty="0" smtClean="0"/>
              <a:t>Partner </a:t>
            </a:r>
            <a:r>
              <a:rPr lang="en-US" sz="4400" dirty="0" smtClean="0"/>
              <a:t>packet </a:t>
            </a:r>
          </a:p>
          <a:p>
            <a:pPr marL="0" indent="0">
              <a:buNone/>
            </a:pPr>
            <a:endParaRPr lang="en-US" dirty="0"/>
          </a:p>
        </p:txBody>
      </p:sp>
    </p:spTree>
    <p:extLst>
      <p:ext uri="{BB962C8B-B14F-4D97-AF65-F5344CB8AC3E}">
        <p14:creationId xmlns:p14="http://schemas.microsoft.com/office/powerpoint/2010/main" val="1081074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DOL</a:t>
            </a:r>
            <a:endParaRPr lang="en-US" dirty="0"/>
          </a:p>
        </p:txBody>
      </p:sp>
      <p:sp>
        <p:nvSpPr>
          <p:cNvPr id="3" name="Content Placeholder 2"/>
          <p:cNvSpPr>
            <a:spLocks noGrp="1"/>
          </p:cNvSpPr>
          <p:nvPr>
            <p:ph idx="1"/>
          </p:nvPr>
        </p:nvSpPr>
        <p:spPr/>
        <p:txBody>
          <a:bodyPr>
            <a:normAutofit fontScale="92500" lnSpcReduction="20000"/>
          </a:bodyPr>
          <a:lstStyle/>
          <a:p>
            <a:r>
              <a:rPr lang="en-US" sz="3500" dirty="0" smtClean="0"/>
              <a:t>Is their a lake in south </a:t>
            </a:r>
            <a:r>
              <a:rPr lang="en-US" sz="3500" dirty="0" err="1" smtClean="0"/>
              <a:t>america</a:t>
            </a:r>
            <a:r>
              <a:rPr lang="en-US" sz="3500" dirty="0" smtClean="0"/>
              <a:t> full of gold and jewels Incan Indian </a:t>
            </a:r>
            <a:r>
              <a:rPr lang="en-US" sz="3500" dirty="0" err="1" smtClean="0"/>
              <a:t>chieves</a:t>
            </a:r>
            <a:r>
              <a:rPr lang="en-US" sz="3500" dirty="0" smtClean="0"/>
              <a:t> honored there gods by throwing jewels into a lake and jumping in, coated with gold powder.</a:t>
            </a:r>
          </a:p>
          <a:p>
            <a:endParaRPr lang="en-US" sz="3200" dirty="0"/>
          </a:p>
          <a:p>
            <a:r>
              <a:rPr lang="en-US" sz="3200" dirty="0" err="1" smtClean="0"/>
              <a:t>Sentences:paragraph</a:t>
            </a:r>
            <a:r>
              <a:rPr lang="en-US" sz="3200" dirty="0" smtClean="0"/>
              <a:t>::Notes:___</a:t>
            </a:r>
            <a:endParaRPr lang="en-US" sz="3200" dirty="0"/>
          </a:p>
        </p:txBody>
      </p:sp>
    </p:spTree>
    <p:extLst>
      <p:ext uri="{BB962C8B-B14F-4D97-AF65-F5344CB8AC3E}">
        <p14:creationId xmlns:p14="http://schemas.microsoft.com/office/powerpoint/2010/main" val="3034631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normAutofit/>
          </a:bodyPr>
          <a:lstStyle/>
          <a:p>
            <a:r>
              <a:rPr lang="en-US" sz="3600" dirty="0" smtClean="0"/>
              <a:t>Packet</a:t>
            </a:r>
            <a:endParaRPr lang="en-US" sz="3600" dirty="0"/>
          </a:p>
        </p:txBody>
      </p:sp>
    </p:spTree>
    <p:extLst>
      <p:ext uri="{BB962C8B-B14F-4D97-AF65-F5344CB8AC3E}">
        <p14:creationId xmlns:p14="http://schemas.microsoft.com/office/powerpoint/2010/main" val="1735152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a:r>
              <a:rPr lang="en-US" b="1"/>
              <a:t>What is a </a:t>
            </a:r>
            <a:r>
              <a:rPr lang="en-US" b="1">
                <a:solidFill>
                  <a:srgbClr val="FF0000"/>
                </a:solidFill>
              </a:rPr>
              <a:t>Theme</a:t>
            </a:r>
            <a:r>
              <a:rPr lang="en-US" b="1"/>
              <a:t>?</a:t>
            </a:r>
          </a:p>
        </p:txBody>
      </p:sp>
      <p:sp>
        <p:nvSpPr>
          <p:cNvPr id="3075" name="Rectangle 3"/>
          <p:cNvSpPr>
            <a:spLocks noGrp="1" noChangeArrowheads="1"/>
          </p:cNvSpPr>
          <p:nvPr>
            <p:ph idx="1"/>
          </p:nvPr>
        </p:nvSpPr>
        <p:spPr/>
        <p:txBody>
          <a:bodyPr/>
          <a:lstStyle/>
          <a:p>
            <a:pPr>
              <a:buNone/>
            </a:pPr>
            <a:r>
              <a:rPr lang="en-US" b="1" dirty="0">
                <a:solidFill>
                  <a:srgbClr val="FF0000"/>
                </a:solidFill>
              </a:rPr>
              <a:t>Theme</a:t>
            </a:r>
            <a:r>
              <a:rPr lang="en-US" b="1" dirty="0" smtClean="0"/>
              <a:t>:</a:t>
            </a:r>
            <a:r>
              <a:rPr lang="en-US" dirty="0"/>
              <a:t>. The theme of a piece of fiction is its view about life and how people behave.</a:t>
            </a:r>
          </a:p>
          <a:p>
            <a:pPr>
              <a:buFontTx/>
              <a:buNone/>
            </a:pPr>
            <a:endParaRPr lang="en-US" dirty="0"/>
          </a:p>
          <a:p>
            <a:pPr>
              <a:buFontTx/>
              <a:buNone/>
            </a:pPr>
            <a:endParaRPr lang="en-US" dirty="0"/>
          </a:p>
          <a:p>
            <a:pPr>
              <a:buFontTx/>
              <a:buNone/>
            </a:pPr>
            <a:r>
              <a:rPr lang="en-US" dirty="0"/>
              <a:t>In other words…</a:t>
            </a:r>
          </a:p>
          <a:p>
            <a:pPr>
              <a:buFontTx/>
              <a:buNone/>
            </a:pPr>
            <a:r>
              <a:rPr lang="en-US" b="1" dirty="0">
                <a:solidFill>
                  <a:srgbClr val="FF0000"/>
                </a:solidFill>
              </a:rPr>
              <a:t>Theme</a:t>
            </a:r>
            <a:r>
              <a:rPr lang="en-US" b="1" dirty="0"/>
              <a:t> is what the story teaches readers.</a:t>
            </a:r>
          </a:p>
          <a:p>
            <a:pPr>
              <a:buFontTx/>
              <a:buNone/>
            </a:pPr>
            <a:endParaRPr lang="en-US" b="1" dirty="0"/>
          </a:p>
          <a:p>
            <a:pPr>
              <a:buFontTx/>
              <a:buNone/>
            </a:pPr>
            <a:endParaRPr lang="en-US" b="1" dirty="0"/>
          </a:p>
        </p:txBody>
      </p:sp>
    </p:spTree>
    <p:extLst>
      <p:ext uri="{BB962C8B-B14F-4D97-AF65-F5344CB8AC3E}">
        <p14:creationId xmlns:p14="http://schemas.microsoft.com/office/powerpoint/2010/main" val="30792464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b="1">
                <a:solidFill>
                  <a:srgbClr val="FF0000"/>
                </a:solidFill>
              </a:rPr>
              <a:t>Themes</a:t>
            </a:r>
          </a:p>
        </p:txBody>
      </p:sp>
      <p:sp>
        <p:nvSpPr>
          <p:cNvPr id="4099" name="Rectangle 3"/>
          <p:cNvSpPr>
            <a:spLocks noGrp="1" noChangeArrowheads="1"/>
          </p:cNvSpPr>
          <p:nvPr>
            <p:ph idx="1"/>
          </p:nvPr>
        </p:nvSpPr>
        <p:spPr/>
        <p:txBody>
          <a:bodyPr>
            <a:normAutofit lnSpcReduction="10000"/>
          </a:bodyPr>
          <a:lstStyle/>
          <a:p>
            <a:pPr>
              <a:buFontTx/>
              <a:buNone/>
            </a:pPr>
            <a:r>
              <a:rPr lang="en-US"/>
              <a:t>A </a:t>
            </a:r>
            <a:r>
              <a:rPr lang="en-US" b="1">
                <a:solidFill>
                  <a:srgbClr val="FF0000"/>
                </a:solidFill>
              </a:rPr>
              <a:t>theme</a:t>
            </a:r>
            <a:r>
              <a:rPr lang="en-US"/>
              <a:t> is </a:t>
            </a:r>
            <a:r>
              <a:rPr lang="en-US" b="1"/>
              <a:t>not a word</a:t>
            </a:r>
            <a:r>
              <a:rPr lang="en-US"/>
              <a:t>, it is </a:t>
            </a:r>
            <a:r>
              <a:rPr lang="en-US" b="1"/>
              <a:t>a </a:t>
            </a:r>
            <a:r>
              <a:rPr lang="en-US" b="1">
                <a:solidFill>
                  <a:schemeClr val="bg2"/>
                </a:solidFill>
              </a:rPr>
              <a:t>sentence</a:t>
            </a:r>
            <a:r>
              <a:rPr lang="en-US"/>
              <a:t>.</a:t>
            </a:r>
          </a:p>
          <a:p>
            <a:pPr>
              <a:buFontTx/>
              <a:buNone/>
            </a:pPr>
            <a:r>
              <a:rPr lang="en-US"/>
              <a:t>You don’t have to agree with the theme to identify it.</a:t>
            </a:r>
          </a:p>
          <a:p>
            <a:pPr>
              <a:buFontTx/>
              <a:buNone/>
            </a:pPr>
            <a:endParaRPr lang="en-US" sz="900"/>
          </a:p>
          <a:p>
            <a:pPr algn="ctr">
              <a:buFontTx/>
              <a:buNone/>
            </a:pPr>
            <a:r>
              <a:rPr lang="en-US" b="1"/>
              <a:t>Examples</a:t>
            </a:r>
          </a:p>
          <a:p>
            <a:pPr algn="ctr">
              <a:buFontTx/>
              <a:buNone/>
            </a:pPr>
            <a:endParaRPr lang="en-US" sz="400" b="1"/>
          </a:p>
          <a:p>
            <a:pPr>
              <a:buFontTx/>
              <a:buNone/>
            </a:pPr>
            <a:r>
              <a:rPr lang="en-US" i="1"/>
              <a:t>Money can’t buy happiness.</a:t>
            </a:r>
          </a:p>
          <a:p>
            <a:pPr>
              <a:buFontTx/>
              <a:buNone/>
            </a:pPr>
            <a:r>
              <a:rPr lang="en-US" i="1"/>
              <a:t>Don’t judge people based on the surface. </a:t>
            </a:r>
          </a:p>
          <a:p>
            <a:pPr>
              <a:buFontTx/>
              <a:buNone/>
            </a:pPr>
            <a:r>
              <a:rPr lang="en-US" i="1"/>
              <a:t>It is better to die free than live under tyranny.</a:t>
            </a:r>
            <a:r>
              <a:rPr lang="en-US"/>
              <a:t> </a:t>
            </a:r>
          </a:p>
        </p:txBody>
      </p:sp>
    </p:spTree>
    <p:extLst>
      <p:ext uri="{BB962C8B-B14F-4D97-AF65-F5344CB8AC3E}">
        <p14:creationId xmlns:p14="http://schemas.microsoft.com/office/powerpoint/2010/main" val="2759367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0"/>
            <a:ext cx="8305800" cy="685800"/>
          </a:xfrm>
        </p:spPr>
        <p:txBody>
          <a:bodyPr/>
          <a:lstStyle/>
          <a:p>
            <a:r>
              <a:rPr lang="en-US" sz="2800" b="1"/>
              <a:t>What is the </a:t>
            </a:r>
            <a:r>
              <a:rPr lang="en-US" sz="2800" b="1">
                <a:solidFill>
                  <a:srgbClr val="FF0000"/>
                </a:solidFill>
              </a:rPr>
              <a:t>theme</a:t>
            </a:r>
            <a:r>
              <a:rPr lang="en-US" sz="2800" b="1"/>
              <a:t>?</a:t>
            </a:r>
          </a:p>
        </p:txBody>
      </p:sp>
      <p:sp>
        <p:nvSpPr>
          <p:cNvPr id="7171" name="Rectangle 3"/>
          <p:cNvSpPr>
            <a:spLocks noGrp="1" noChangeArrowheads="1"/>
          </p:cNvSpPr>
          <p:nvPr>
            <p:ph idx="1"/>
          </p:nvPr>
        </p:nvSpPr>
        <p:spPr>
          <a:xfrm>
            <a:off x="0" y="533400"/>
            <a:ext cx="8915400" cy="6324600"/>
          </a:xfrm>
        </p:spPr>
        <p:txBody>
          <a:bodyPr>
            <a:normAutofit lnSpcReduction="10000"/>
          </a:bodyPr>
          <a:lstStyle/>
          <a:p>
            <a:pPr>
              <a:lnSpc>
                <a:spcPct val="80000"/>
              </a:lnSpc>
              <a:buFontTx/>
              <a:buNone/>
            </a:pPr>
            <a:r>
              <a:rPr lang="en-US" sz="2800" dirty="0"/>
              <a:t>		Jenny </a:t>
            </a:r>
            <a:r>
              <a:rPr lang="en-US" sz="2800" dirty="0" smtClean="0"/>
              <a:t>was </a:t>
            </a:r>
            <a:r>
              <a:rPr lang="en-US" sz="2800" dirty="0"/>
              <a:t>so excited.  She had a pack of Starburst in her lunch and she had been looking forward to eating them all morning.  Lunch finally came and Jenny sat down to eat her Starbursts when her friend  </a:t>
            </a:r>
            <a:r>
              <a:rPr lang="en-US" sz="2800" dirty="0" smtClean="0"/>
              <a:t>Judy </a:t>
            </a:r>
            <a:r>
              <a:rPr lang="en-US" sz="2800" dirty="0"/>
              <a:t>sat next to her.  “Let me get the pink ones,” asked </a:t>
            </a:r>
            <a:r>
              <a:rPr lang="en-US" sz="2800" dirty="0" smtClean="0"/>
              <a:t>Judy</a:t>
            </a:r>
            <a:r>
              <a:rPr lang="en-US" sz="2800" dirty="0"/>
              <a:t>.  Jenny liked the pink ones best, but she thought </a:t>
            </a:r>
            <a:r>
              <a:rPr lang="en-US" sz="2800" dirty="0" smtClean="0"/>
              <a:t>Judy </a:t>
            </a:r>
            <a:r>
              <a:rPr lang="en-US" sz="2800" dirty="0"/>
              <a:t>was funny and Jenny wanted </a:t>
            </a:r>
            <a:r>
              <a:rPr lang="en-US" sz="2800" dirty="0" smtClean="0"/>
              <a:t>Judy </a:t>
            </a:r>
            <a:r>
              <a:rPr lang="en-US" sz="2800" dirty="0"/>
              <a:t>to like her, so Jenny gave </a:t>
            </a:r>
            <a:r>
              <a:rPr lang="en-US" sz="2800" dirty="0" smtClean="0"/>
              <a:t>Judy </a:t>
            </a:r>
            <a:r>
              <a:rPr lang="en-US" sz="2800" dirty="0"/>
              <a:t>all of her pink Starbursts.  Before Jenny was done giving </a:t>
            </a:r>
            <a:r>
              <a:rPr lang="en-US" sz="2800" dirty="0" smtClean="0"/>
              <a:t>Judy </a:t>
            </a:r>
            <a:r>
              <a:rPr lang="en-US" sz="2800" dirty="0"/>
              <a:t>the pink ones, Carrie sat on the other side of Jenny.  “Let me get the red and the orange ones, Jenny.  Remember when I gave you that Snickers?”  Jenny didn’t remember that, though she did remember when Carrie ate a whole Snickers in front of her, but Jenny thought Carrie was cool, so she gave her the red and the orange Starbursts.  Now that she only had the yellow ones, Jenny wasn’t so excited about eating starbursts anymore.</a:t>
            </a:r>
          </a:p>
        </p:txBody>
      </p:sp>
    </p:spTree>
    <p:extLst>
      <p:ext uri="{BB962C8B-B14F-4D97-AF65-F5344CB8AC3E}">
        <p14:creationId xmlns:p14="http://schemas.microsoft.com/office/powerpoint/2010/main" val="2908964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Oval 6"/>
          <p:cNvSpPr>
            <a:spLocks noChangeArrowheads="1"/>
          </p:cNvSpPr>
          <p:nvPr/>
        </p:nvSpPr>
        <p:spPr bwMode="auto">
          <a:xfrm>
            <a:off x="-762000" y="3848100"/>
            <a:ext cx="10591800" cy="60198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sz="2800" b="1"/>
              <a:t>Big World of the Theme.</a:t>
            </a:r>
          </a:p>
          <a:p>
            <a:pPr algn="r"/>
            <a:r>
              <a:rPr lang="en-US" sz="2800" b="1"/>
              <a:t>Applies to the </a:t>
            </a:r>
            <a:r>
              <a:rPr lang="en-US" sz="2800" b="1">
                <a:solidFill>
                  <a:srgbClr val="C0C0C0"/>
                </a:solidFill>
              </a:rPr>
              <a:t>“Real” </a:t>
            </a:r>
            <a:r>
              <a:rPr lang="en-US" sz="2800" b="1"/>
              <a:t>World</a:t>
            </a:r>
            <a:r>
              <a:rPr lang="en-US"/>
              <a:t>.</a:t>
            </a:r>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p:txBody>
      </p:sp>
      <p:sp>
        <p:nvSpPr>
          <p:cNvPr id="5123" name="Rectangle 3"/>
          <p:cNvSpPr>
            <a:spLocks noGrp="1" noChangeArrowheads="1"/>
          </p:cNvSpPr>
          <p:nvPr>
            <p:ph type="body" idx="4294967295"/>
          </p:nvPr>
        </p:nvSpPr>
        <p:spPr>
          <a:xfrm>
            <a:off x="0" y="1600200"/>
            <a:ext cx="8229600" cy="5257800"/>
          </a:xfrm>
        </p:spPr>
        <p:txBody>
          <a:bodyPr/>
          <a:lstStyle/>
          <a:p>
            <a:pPr>
              <a:buFontTx/>
              <a:buNone/>
            </a:pPr>
            <a:r>
              <a:rPr lang="en-US" b="1" dirty="0">
                <a:solidFill>
                  <a:srgbClr val="FF0000"/>
                </a:solidFill>
              </a:rPr>
              <a:t>Themes</a:t>
            </a:r>
            <a:r>
              <a:rPr lang="en-US" dirty="0"/>
              <a:t> </a:t>
            </a:r>
            <a:r>
              <a:rPr lang="en-US" b="1" dirty="0"/>
              <a:t>are not explicit</a:t>
            </a:r>
            <a:r>
              <a:rPr lang="en-US" dirty="0"/>
              <a:t> (clearly stated).</a:t>
            </a:r>
          </a:p>
          <a:p>
            <a:pPr>
              <a:buFontTx/>
              <a:buNone/>
            </a:pPr>
            <a:r>
              <a:rPr lang="en-US" b="1" dirty="0">
                <a:solidFill>
                  <a:srgbClr val="C0C0C0"/>
                </a:solidFill>
              </a:rPr>
              <a:t>Themes</a:t>
            </a:r>
            <a:r>
              <a:rPr lang="en-US" dirty="0"/>
              <a:t> </a:t>
            </a:r>
            <a:r>
              <a:rPr lang="en-US" b="1" dirty="0"/>
              <a:t>are implied.</a:t>
            </a:r>
          </a:p>
          <a:p>
            <a:pPr>
              <a:buFontTx/>
              <a:buNone/>
            </a:pPr>
            <a:endParaRPr lang="en-US" sz="1000" b="1" dirty="0"/>
          </a:p>
          <a:p>
            <a:pPr>
              <a:buFontTx/>
              <a:buNone/>
            </a:pPr>
            <a:r>
              <a:rPr lang="en-US" b="1" dirty="0">
                <a:solidFill>
                  <a:srgbClr val="FF0000"/>
                </a:solidFill>
              </a:rPr>
              <a:t>Themes</a:t>
            </a:r>
            <a:r>
              <a:rPr lang="en-US" b="1" dirty="0"/>
              <a:t> are bigger than the story.</a:t>
            </a:r>
          </a:p>
          <a:p>
            <a:pPr>
              <a:buFontTx/>
              <a:buNone/>
            </a:pPr>
            <a:endParaRPr lang="en-US" b="1" dirty="0"/>
          </a:p>
        </p:txBody>
      </p:sp>
      <p:sp>
        <p:nvSpPr>
          <p:cNvPr id="5122" name="Rectangle 2"/>
          <p:cNvSpPr>
            <a:spLocks noGrp="1" noChangeArrowheads="1"/>
          </p:cNvSpPr>
          <p:nvPr>
            <p:ph type="title" idx="4294967295"/>
          </p:nvPr>
        </p:nvSpPr>
        <p:spPr>
          <a:xfrm>
            <a:off x="0" y="676275"/>
            <a:ext cx="7124700" cy="923925"/>
          </a:xfrm>
        </p:spPr>
        <p:txBody>
          <a:bodyPr/>
          <a:lstStyle/>
          <a:p>
            <a:pPr algn="l"/>
            <a:r>
              <a:rPr lang="en-US" b="1">
                <a:solidFill>
                  <a:schemeClr val="bg2"/>
                </a:solidFill>
              </a:rPr>
              <a:t>Identifying</a:t>
            </a:r>
            <a:r>
              <a:rPr lang="en-US" b="1"/>
              <a:t> </a:t>
            </a:r>
            <a:r>
              <a:rPr lang="en-US" b="1">
                <a:solidFill>
                  <a:srgbClr val="FF0000"/>
                </a:solidFill>
              </a:rPr>
              <a:t>Themes</a:t>
            </a:r>
          </a:p>
        </p:txBody>
      </p:sp>
      <p:sp>
        <p:nvSpPr>
          <p:cNvPr id="5127" name="AutoShape 7"/>
          <p:cNvSpPr>
            <a:spLocks noChangeArrowheads="1"/>
          </p:cNvSpPr>
          <p:nvPr/>
        </p:nvSpPr>
        <p:spPr bwMode="auto">
          <a:xfrm>
            <a:off x="1447800" y="4267200"/>
            <a:ext cx="2971800" cy="990600"/>
          </a:xfrm>
          <a:prstGeom prst="curvedDownArrow">
            <a:avLst>
              <a:gd name="adj1" fmla="val 72000"/>
              <a:gd name="adj2" fmla="val 12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 name="Oval 4"/>
          <p:cNvSpPr>
            <a:spLocks noChangeArrowheads="1"/>
          </p:cNvSpPr>
          <p:nvPr/>
        </p:nvSpPr>
        <p:spPr bwMode="auto">
          <a:xfrm>
            <a:off x="609600" y="5111750"/>
            <a:ext cx="2133600" cy="1746250"/>
          </a:xfrm>
          <a:prstGeom prst="ellipse">
            <a:avLst/>
          </a:prstGeom>
          <a:solidFill>
            <a:srgbClr val="C0C0C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t>Small</a:t>
            </a:r>
          </a:p>
          <a:p>
            <a:pPr algn="ctr"/>
            <a:r>
              <a:rPr lang="en-US" sz="2400" b="1"/>
              <a:t>World</a:t>
            </a:r>
          </a:p>
          <a:p>
            <a:pPr algn="ctr"/>
            <a:r>
              <a:rPr lang="en-US" sz="2400" b="1"/>
              <a:t>of the</a:t>
            </a:r>
          </a:p>
          <a:p>
            <a:pPr algn="ctr"/>
            <a:r>
              <a:rPr lang="en-US" sz="2400" b="1"/>
              <a:t>Story</a:t>
            </a:r>
          </a:p>
        </p:txBody>
      </p:sp>
    </p:spTree>
    <p:extLst>
      <p:ext uri="{BB962C8B-B14F-4D97-AF65-F5344CB8AC3E}">
        <p14:creationId xmlns:p14="http://schemas.microsoft.com/office/powerpoint/2010/main" val="8250678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1000" fill="hold"/>
                                        <p:tgtEl>
                                          <p:spTgt spid="5124"/>
                                        </p:tgtEl>
                                        <p:attrNameLst>
                                          <p:attrName>ppt_w</p:attrName>
                                        </p:attrNameLst>
                                      </p:cBhvr>
                                      <p:tavLst>
                                        <p:tav tm="0">
                                          <p:val>
                                            <p:strVal val="#ppt_w+.3"/>
                                          </p:val>
                                        </p:tav>
                                        <p:tav tm="100000">
                                          <p:val>
                                            <p:strVal val="#ppt_w"/>
                                          </p:val>
                                        </p:tav>
                                      </p:tavLst>
                                    </p:anim>
                                    <p:anim calcmode="lin" valueType="num">
                                      <p:cBhvr>
                                        <p:cTn id="8" dur="1000" fill="hold"/>
                                        <p:tgtEl>
                                          <p:spTgt spid="5124"/>
                                        </p:tgtEl>
                                        <p:attrNameLst>
                                          <p:attrName>ppt_h</p:attrName>
                                        </p:attrNameLst>
                                      </p:cBhvr>
                                      <p:tavLst>
                                        <p:tav tm="0">
                                          <p:val>
                                            <p:strVal val="#ppt_h"/>
                                          </p:val>
                                        </p:tav>
                                        <p:tav tm="100000">
                                          <p:val>
                                            <p:strVal val="#ppt_h"/>
                                          </p:val>
                                        </p:tav>
                                      </p:tavLst>
                                    </p:anim>
                                    <p:animEffect transition="in" filter="fade">
                                      <p:cBhvr>
                                        <p:cTn id="9" dur="1000"/>
                                        <p:tgtEl>
                                          <p:spTgt spid="512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127"/>
                                        </p:tgtEl>
                                        <p:attrNameLst>
                                          <p:attrName>style.visibility</p:attrName>
                                        </p:attrNameLst>
                                      </p:cBhvr>
                                      <p:to>
                                        <p:strVal val="visible"/>
                                      </p:to>
                                    </p:set>
                                    <p:animEffect transition="in" filter="blinds(horizontal)">
                                      <p:cBhvr>
                                        <p:cTn id="14" dur="500"/>
                                        <p:tgtEl>
                                          <p:spTgt spid="5127"/>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checkerboard(across)">
                                      <p:cBhvr>
                                        <p:cTn id="19"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nimBg="1"/>
      <p:bldP spid="5127" grpId="0" animBg="1"/>
      <p:bldP spid="51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04800" y="274638"/>
            <a:ext cx="8534400" cy="1143000"/>
          </a:xfrm>
        </p:spPr>
        <p:txBody>
          <a:bodyPr>
            <a:normAutofit/>
          </a:bodyPr>
          <a:lstStyle/>
          <a:p>
            <a:r>
              <a:rPr lang="en-US" sz="4000" b="1">
                <a:solidFill>
                  <a:schemeClr val="bg2"/>
                </a:solidFill>
              </a:rPr>
              <a:t>Themes</a:t>
            </a:r>
            <a:r>
              <a:rPr lang="en-US" sz="4000" b="1"/>
              <a:t> are about the </a:t>
            </a:r>
            <a:r>
              <a:rPr lang="en-US" sz="4000" b="1">
                <a:solidFill>
                  <a:srgbClr val="FF0000"/>
                </a:solidFill>
              </a:rPr>
              <a:t>big picture</a:t>
            </a:r>
            <a:r>
              <a:rPr lang="en-US" sz="4000" b="1"/>
              <a:t>.</a:t>
            </a:r>
          </a:p>
        </p:txBody>
      </p:sp>
      <p:sp>
        <p:nvSpPr>
          <p:cNvPr id="6147" name="Rectangle 3"/>
          <p:cNvSpPr>
            <a:spLocks noGrp="1" noChangeArrowheads="1"/>
          </p:cNvSpPr>
          <p:nvPr>
            <p:ph idx="1"/>
          </p:nvPr>
        </p:nvSpPr>
        <p:spPr>
          <a:xfrm>
            <a:off x="457200" y="1371600"/>
            <a:ext cx="8229600" cy="4525963"/>
          </a:xfrm>
        </p:spPr>
        <p:txBody>
          <a:bodyPr/>
          <a:lstStyle/>
          <a:p>
            <a:pPr>
              <a:buFontTx/>
              <a:buNone/>
            </a:pPr>
            <a:r>
              <a:rPr lang="en-US" b="1" dirty="0"/>
              <a:t>Not</a:t>
            </a:r>
            <a:r>
              <a:rPr lang="en-US" dirty="0"/>
              <a:t> </a:t>
            </a:r>
            <a:r>
              <a:rPr lang="en-US" b="1" dirty="0"/>
              <a:t>“Yellow Starbursts taste bad”</a:t>
            </a:r>
          </a:p>
          <a:p>
            <a:pPr>
              <a:buFontTx/>
              <a:buNone/>
            </a:pPr>
            <a:r>
              <a:rPr lang="en-US" b="1" dirty="0"/>
              <a:t>Not </a:t>
            </a:r>
            <a:r>
              <a:rPr lang="en-US" b="1" dirty="0" smtClean="0"/>
              <a:t>“</a:t>
            </a:r>
            <a:r>
              <a:rPr lang="en-US" b="1" dirty="0"/>
              <a:t>J</a:t>
            </a:r>
            <a:r>
              <a:rPr lang="en-US" b="1" dirty="0" smtClean="0"/>
              <a:t>udy </a:t>
            </a:r>
            <a:r>
              <a:rPr lang="en-US" b="1" dirty="0"/>
              <a:t>and Carrie are bad friends.”</a:t>
            </a:r>
          </a:p>
          <a:p>
            <a:pPr>
              <a:buFontTx/>
              <a:buNone/>
            </a:pPr>
            <a:r>
              <a:rPr lang="en-US" b="1" dirty="0"/>
              <a:t>Think BIGGER.  </a:t>
            </a:r>
          </a:p>
          <a:p>
            <a:pPr>
              <a:buFontTx/>
              <a:buNone/>
            </a:pPr>
            <a:r>
              <a:rPr lang="en-US" b="1" dirty="0"/>
              <a:t>Find “Real” World advice.</a:t>
            </a:r>
          </a:p>
          <a:p>
            <a:pPr>
              <a:buFontTx/>
              <a:buNone/>
            </a:pPr>
            <a:endParaRPr lang="en-US" b="1" dirty="0"/>
          </a:p>
        </p:txBody>
      </p:sp>
      <p:sp>
        <p:nvSpPr>
          <p:cNvPr id="6148" name="Oval 4"/>
          <p:cNvSpPr>
            <a:spLocks noChangeArrowheads="1"/>
          </p:cNvSpPr>
          <p:nvPr/>
        </p:nvSpPr>
        <p:spPr bwMode="auto">
          <a:xfrm>
            <a:off x="-762000" y="3848100"/>
            <a:ext cx="10591800" cy="601980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r"/>
            <a:r>
              <a:rPr lang="en-US" sz="2800" b="1"/>
              <a:t>Big World of the Theme.</a:t>
            </a:r>
          </a:p>
          <a:p>
            <a:pPr algn="r"/>
            <a:r>
              <a:rPr lang="en-US" sz="2800" b="1"/>
              <a:t>Applies to the </a:t>
            </a:r>
            <a:r>
              <a:rPr lang="en-US" sz="2800" b="1">
                <a:solidFill>
                  <a:srgbClr val="C0C0C0"/>
                </a:solidFill>
              </a:rPr>
              <a:t>“Real” </a:t>
            </a:r>
            <a:r>
              <a:rPr lang="en-US" sz="2800" b="1"/>
              <a:t>World</a:t>
            </a:r>
            <a:r>
              <a:rPr lang="en-US"/>
              <a:t>.</a:t>
            </a:r>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a:p>
            <a:pPr algn="r"/>
            <a:endParaRPr lang="en-US"/>
          </a:p>
        </p:txBody>
      </p:sp>
      <p:sp>
        <p:nvSpPr>
          <p:cNvPr id="6149" name="AutoShape 5"/>
          <p:cNvSpPr>
            <a:spLocks noChangeArrowheads="1"/>
          </p:cNvSpPr>
          <p:nvPr/>
        </p:nvSpPr>
        <p:spPr bwMode="auto">
          <a:xfrm>
            <a:off x="1447800" y="4267200"/>
            <a:ext cx="2971800" cy="990600"/>
          </a:xfrm>
          <a:prstGeom prst="curvedDownArrow">
            <a:avLst>
              <a:gd name="adj1" fmla="val 72000"/>
              <a:gd name="adj2" fmla="val 120000"/>
              <a:gd name="adj3" fmla="val 3333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0" name="Oval 6"/>
          <p:cNvSpPr>
            <a:spLocks noChangeArrowheads="1"/>
          </p:cNvSpPr>
          <p:nvPr/>
        </p:nvSpPr>
        <p:spPr bwMode="auto">
          <a:xfrm>
            <a:off x="609600" y="5111750"/>
            <a:ext cx="2133600" cy="1746250"/>
          </a:xfrm>
          <a:prstGeom prst="ellipse">
            <a:avLst/>
          </a:prstGeom>
          <a:solidFill>
            <a:srgbClr val="C0C0C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t>Small</a:t>
            </a:r>
          </a:p>
          <a:p>
            <a:pPr algn="ctr"/>
            <a:r>
              <a:rPr lang="en-US" sz="2400" b="1"/>
              <a:t>World</a:t>
            </a:r>
          </a:p>
          <a:p>
            <a:pPr algn="ctr"/>
            <a:r>
              <a:rPr lang="en-US" sz="2400" b="1"/>
              <a:t>of the</a:t>
            </a:r>
          </a:p>
          <a:p>
            <a:pPr algn="ctr"/>
            <a:r>
              <a:rPr lang="en-US" sz="2400" b="1"/>
              <a:t>Story</a:t>
            </a:r>
          </a:p>
        </p:txBody>
      </p:sp>
    </p:spTree>
    <p:extLst>
      <p:ext uri="{BB962C8B-B14F-4D97-AF65-F5344CB8AC3E}">
        <p14:creationId xmlns:p14="http://schemas.microsoft.com/office/powerpoint/2010/main" val="196595554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452</TotalTime>
  <Words>258</Words>
  <Application>Microsoft Office PowerPoint</Application>
  <PresentationFormat>On-screen Show (4:3)</PresentationFormat>
  <Paragraphs>71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English</vt:lpstr>
      <vt:lpstr>Agenda</vt:lpstr>
      <vt:lpstr>DOL</vt:lpstr>
      <vt:lpstr>Assignment:</vt:lpstr>
      <vt:lpstr>What is a Theme?</vt:lpstr>
      <vt:lpstr>Themes</vt:lpstr>
      <vt:lpstr>What is the theme?</vt:lpstr>
      <vt:lpstr>Identifying Themes</vt:lpstr>
      <vt:lpstr>Themes are about the big picture.</vt:lpstr>
      <vt:lpstr>Review</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5</cp:revision>
  <dcterms:created xsi:type="dcterms:W3CDTF">2012-10-01T20:01:33Z</dcterms:created>
  <dcterms:modified xsi:type="dcterms:W3CDTF">2012-10-02T20:05:57Z</dcterms:modified>
</cp:coreProperties>
</file>